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</p:sldIdLst>
  <p:sldSz cx="9144000" cy="5143500" type="screen16x9"/>
  <p:notesSz cx="6881813" cy="9296400"/>
  <p:embeddedFontLst>
    <p:embeddedFont>
      <p:font typeface="Homemade Apple" panose="020B0604020202020204" charset="0"/>
      <p:regular r:id="rId11"/>
    </p:embeddedFont>
    <p:embeddedFont>
      <p:font typeface="Montserrat" panose="00000500000000000000" pitchFamily="2" charset="0"/>
      <p:regular r:id="rId12"/>
      <p:bold r:id="rId13"/>
      <p:italic r:id="rId14"/>
      <p:boldItalic r:id="rId15"/>
    </p:embeddedFont>
    <p:embeddedFont>
      <p:font typeface="Oswald" panose="00000500000000000000" pitchFamily="2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464E92C-6BEA-4B59-9AD3-4F7A346CB619}">
  <a:tblStyle styleId="{3464E92C-6BEA-4B59-9AD3-4F7A346CB61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492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92431" rIns="92431" bIns="92431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spcFirstLastPara="1" wrap="square" lIns="92431" tIns="92431" rIns="92431" bIns="9243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853690235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853690235_0_3:notes"/>
          <p:cNvSpPr txBox="1">
            <a:spLocks noGrp="1"/>
          </p:cNvSpPr>
          <p:nvPr>
            <p:ph type="body" idx="1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spcFirstLastPara="1" wrap="square" lIns="92431" tIns="92431" rIns="92431" bIns="9243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590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885369023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8853690235_0_0:notes"/>
          <p:cNvSpPr txBox="1">
            <a:spLocks noGrp="1"/>
          </p:cNvSpPr>
          <p:nvPr>
            <p:ph type="body" idx="1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spcFirstLastPara="1" wrap="square" lIns="92431" tIns="92431" rIns="92431" bIns="9243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885369023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8853690235_0_6:notes"/>
          <p:cNvSpPr txBox="1">
            <a:spLocks noGrp="1"/>
          </p:cNvSpPr>
          <p:nvPr>
            <p:ph type="body" idx="1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spcFirstLastPara="1" wrap="square" lIns="92431" tIns="92431" rIns="92431" bIns="9243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8853690235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8853690235_0_9:notes"/>
          <p:cNvSpPr txBox="1">
            <a:spLocks noGrp="1"/>
          </p:cNvSpPr>
          <p:nvPr>
            <p:ph type="body" idx="1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spcFirstLastPara="1" wrap="square" lIns="92431" tIns="92431" rIns="92431" bIns="9243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8853690235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8853690235_0_28:notes"/>
          <p:cNvSpPr txBox="1">
            <a:spLocks noGrp="1"/>
          </p:cNvSpPr>
          <p:nvPr>
            <p:ph type="body" idx="1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spcFirstLastPara="1" wrap="square" lIns="92431" tIns="92431" rIns="92431" bIns="9243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8853690235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8853690235_0_9:notes"/>
          <p:cNvSpPr txBox="1">
            <a:spLocks noGrp="1"/>
          </p:cNvSpPr>
          <p:nvPr>
            <p:ph type="body" idx="1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spcFirstLastPara="1" wrap="square" lIns="92431" tIns="92431" rIns="92431" bIns="9243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7588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119750" y="398850"/>
            <a:ext cx="6444900" cy="11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u="sng">
                <a:latin typeface="Oswald"/>
                <a:ea typeface="Oswald"/>
                <a:cs typeface="Oswald"/>
                <a:sym typeface="Oswald"/>
              </a:rPr>
              <a:t>Primary and Secondary Sources</a:t>
            </a:r>
            <a:endParaRPr sz="5000" u="sng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2063575" y="2168225"/>
            <a:ext cx="6444900" cy="12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>
                <a:latin typeface="Montserrat"/>
                <a:ea typeface="Montserrat"/>
                <a:cs typeface="Montserrat"/>
                <a:sym typeface="Montserrat"/>
              </a:rPr>
              <a:t>AN OVERVIEW OF WHAT THEY ARE &amp; HOW TO DETERMINE THEIR CREDIBILITY</a:t>
            </a:r>
            <a:endParaRPr sz="2700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499200" y="753150"/>
            <a:ext cx="8187000" cy="7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>
                <a:latin typeface="Montserrat"/>
                <a:ea typeface="Montserrat"/>
                <a:cs typeface="Montserrat"/>
                <a:sym typeface="Montserrat"/>
              </a:rPr>
              <a:t>Primary sources</a:t>
            </a:r>
            <a:r>
              <a:rPr lang="en" sz="1900" dirty="0">
                <a:latin typeface="Montserrat"/>
                <a:ea typeface="Montserrat"/>
                <a:cs typeface="Montserrat"/>
                <a:sym typeface="Montserrat"/>
              </a:rPr>
              <a:t> are historical items or accounts from a particular time period in the past. These sources are </a:t>
            </a:r>
            <a:r>
              <a:rPr lang="en" sz="1900" u="sng" dirty="0">
                <a:latin typeface="Montserrat"/>
                <a:ea typeface="Montserrat"/>
                <a:cs typeface="Montserrat"/>
                <a:sym typeface="Montserrat"/>
              </a:rPr>
              <a:t>first-hand</a:t>
            </a:r>
            <a:r>
              <a:rPr lang="en" sz="1900" dirty="0">
                <a:latin typeface="Montserrat"/>
                <a:ea typeface="Montserrat"/>
                <a:cs typeface="Montserrat"/>
                <a:sym typeface="Montserrat"/>
              </a:rPr>
              <a:t>. This means that they were the very objects used in the past or are the words and documents from people directly involved in the event under discussion.</a:t>
            </a:r>
            <a:endParaRPr sz="19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61" name="Google Shape;61;p14"/>
          <p:cNvGraphicFramePr/>
          <p:nvPr/>
        </p:nvGraphicFramePr>
        <p:xfrm>
          <a:off x="778075" y="2723725"/>
          <a:ext cx="7587825" cy="853380"/>
        </p:xfrm>
        <a:graphic>
          <a:graphicData uri="http://schemas.openxmlformats.org/drawingml/2006/table">
            <a:tbl>
              <a:tblPr>
                <a:noFill/>
                <a:tableStyleId>{3464E92C-6BEA-4B59-9AD3-4F7A346CB619}</a:tableStyleId>
              </a:tblPr>
              <a:tblGrid>
                <a:gridCol w="2529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9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9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autobiographies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letters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government records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photographs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diaries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artifacts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2" name="Google Shape;62;p14"/>
          <p:cNvSpPr txBox="1"/>
          <p:nvPr/>
        </p:nvSpPr>
        <p:spPr>
          <a:xfrm>
            <a:off x="778075" y="2309425"/>
            <a:ext cx="3516000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Homemade Apple"/>
                <a:ea typeface="Homemade Apple"/>
                <a:cs typeface="Homemade Apple"/>
                <a:sym typeface="Homemade Apple"/>
              </a:rPr>
              <a:t>Examples include:</a:t>
            </a:r>
            <a:endParaRPr sz="2000">
              <a:latin typeface="Homemade Apple"/>
              <a:ea typeface="Homemade Apple"/>
              <a:cs typeface="Homemade Apple"/>
              <a:sym typeface="Homemade Appl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9F2348-D091-D64D-C127-90D535DA50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73" t="10489" r="3108" b="4100"/>
          <a:stretch/>
        </p:blipFill>
        <p:spPr>
          <a:xfrm>
            <a:off x="2663687" y="154918"/>
            <a:ext cx="3816626" cy="483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0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938700" y="967400"/>
            <a:ext cx="7143300" cy="7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dirty="0">
                <a:latin typeface="Montserrat"/>
                <a:ea typeface="Montserrat"/>
                <a:cs typeface="Montserrat"/>
                <a:sym typeface="Montserrat"/>
              </a:rPr>
              <a:t>Secondary sources </a:t>
            </a:r>
            <a:r>
              <a:rPr lang="en" sz="2100" dirty="0">
                <a:latin typeface="Montserrat"/>
                <a:ea typeface="Montserrat"/>
                <a:cs typeface="Montserrat"/>
                <a:sym typeface="Montserrat"/>
              </a:rPr>
              <a:t>are sources of information that were created </a:t>
            </a:r>
            <a:r>
              <a:rPr lang="en" sz="2100" u="sng" dirty="0">
                <a:latin typeface="Montserrat"/>
                <a:ea typeface="Montserrat"/>
                <a:cs typeface="Montserrat"/>
                <a:sym typeface="Montserrat"/>
              </a:rPr>
              <a:t>after</a:t>
            </a:r>
            <a:r>
              <a:rPr lang="en" sz="2100" dirty="0">
                <a:latin typeface="Montserrat"/>
                <a:ea typeface="Montserrat"/>
                <a:cs typeface="Montserrat"/>
                <a:sym typeface="Montserrat"/>
              </a:rPr>
              <a:t> an event took place or after a person lived. These </a:t>
            </a:r>
            <a:r>
              <a:rPr lang="en" sz="2100">
                <a:latin typeface="Montserrat"/>
                <a:ea typeface="Montserrat"/>
                <a:cs typeface="Montserrat"/>
                <a:sym typeface="Montserrat"/>
              </a:rPr>
              <a:t>sources are not first-hand </a:t>
            </a:r>
            <a:r>
              <a:rPr lang="en" sz="2100" dirty="0">
                <a:latin typeface="Montserrat"/>
                <a:ea typeface="Montserrat"/>
                <a:cs typeface="Montserrat"/>
                <a:sym typeface="Montserrat"/>
              </a:rPr>
              <a:t>accounts.</a:t>
            </a:r>
            <a:endParaRPr sz="21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68" name="Google Shape;68;p15"/>
          <p:cNvGraphicFramePr/>
          <p:nvPr/>
        </p:nvGraphicFramePr>
        <p:xfrm>
          <a:off x="1153500" y="3017925"/>
          <a:ext cx="6837000" cy="914340"/>
        </p:xfrm>
        <a:graphic>
          <a:graphicData uri="http://schemas.openxmlformats.org/drawingml/2006/table">
            <a:tbl>
              <a:tblPr>
                <a:noFill/>
                <a:tableStyleId>{3464E92C-6BEA-4B59-9AD3-4F7A346CB619}</a:tableStyleId>
              </a:tblPr>
              <a:tblGrid>
                <a:gridCol w="227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biographies</a:t>
                      </a: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textbooks</a:t>
                      </a: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encyclopedias</a:t>
                      </a: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essays</a:t>
                      </a: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articles (written after the event)</a:t>
                      </a: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9" name="Google Shape;69;p15"/>
          <p:cNvSpPr txBox="1"/>
          <p:nvPr/>
        </p:nvSpPr>
        <p:spPr>
          <a:xfrm>
            <a:off x="1153500" y="2511875"/>
            <a:ext cx="3516000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Homemade Apple"/>
                <a:ea typeface="Homemade Apple"/>
                <a:cs typeface="Homemade Apple"/>
                <a:sym typeface="Homemade Apple"/>
              </a:rPr>
              <a:t>Examples include:</a:t>
            </a:r>
            <a:endParaRPr sz="2200">
              <a:latin typeface="Homemade Apple"/>
              <a:ea typeface="Homemade Apple"/>
              <a:cs typeface="Homemade Apple"/>
              <a:sym typeface="Homemade Appl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/>
        </p:nvSpPr>
        <p:spPr>
          <a:xfrm>
            <a:off x="2092500" y="390125"/>
            <a:ext cx="4959000" cy="8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CAN IT BE BOTH?</a:t>
            </a:r>
            <a:endParaRPr sz="54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5" name="Google Shape;75;p16"/>
          <p:cNvSpPr txBox="1"/>
          <p:nvPr/>
        </p:nvSpPr>
        <p:spPr>
          <a:xfrm>
            <a:off x="536400" y="1454475"/>
            <a:ext cx="8071200" cy="19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Char char="●"/>
            </a:pPr>
            <a:r>
              <a:rPr lang="en" sz="2200" dirty="0">
                <a:latin typeface="Montserrat"/>
                <a:ea typeface="Montserrat"/>
                <a:cs typeface="Montserrat"/>
                <a:sym typeface="Montserrat"/>
              </a:rPr>
              <a:t>Some types of sources can be interpreted as both a primary and secondary source.</a:t>
            </a:r>
            <a:endParaRPr sz="22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Char char="○"/>
            </a:pPr>
            <a:r>
              <a:rPr lang="en" sz="2200" dirty="0">
                <a:latin typeface="Montserrat"/>
                <a:ea typeface="Montserrat"/>
                <a:cs typeface="Montserrat"/>
                <a:sym typeface="Montserrat"/>
              </a:rPr>
              <a:t>Example: A biography about Thomas Jefferson could be written by someone who knew Jefferson personally (primary source), or it could be written by someone who did not know him personally (secondary source). </a:t>
            </a:r>
            <a:endParaRPr sz="2200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/>
        </p:nvSpPr>
        <p:spPr>
          <a:xfrm>
            <a:off x="405925" y="390125"/>
            <a:ext cx="8428200" cy="8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WHICH SOURCE IS BETTER?</a:t>
            </a:r>
            <a:endParaRPr sz="54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1" name="Google Shape;81;p17"/>
          <p:cNvSpPr txBox="1"/>
          <p:nvPr/>
        </p:nvSpPr>
        <p:spPr>
          <a:xfrm>
            <a:off x="536400" y="1454475"/>
            <a:ext cx="8071200" cy="19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Char char="●"/>
            </a:pPr>
            <a:r>
              <a:rPr lang="en" sz="2600">
                <a:latin typeface="Montserrat"/>
                <a:ea typeface="Montserrat"/>
                <a:cs typeface="Montserrat"/>
                <a:sym typeface="Montserrat"/>
              </a:rPr>
              <a:t>What are the pros and cons of primary sources?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Char char="●"/>
            </a:pPr>
            <a:r>
              <a:rPr lang="en" sz="2600">
                <a:latin typeface="Montserrat"/>
                <a:ea typeface="Montserrat"/>
                <a:cs typeface="Montserrat"/>
                <a:sym typeface="Montserrat"/>
              </a:rPr>
              <a:t>What are the pros and cons of secondary sources?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/>
        </p:nvSpPr>
        <p:spPr>
          <a:xfrm>
            <a:off x="751175" y="390125"/>
            <a:ext cx="7681800" cy="8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EVALUATING SOURCES</a:t>
            </a:r>
            <a:endParaRPr sz="54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7" name="Google Shape;87;p18"/>
          <p:cNvSpPr txBox="1"/>
          <p:nvPr/>
        </p:nvSpPr>
        <p:spPr>
          <a:xfrm>
            <a:off x="536400" y="1378275"/>
            <a:ext cx="8191200" cy="19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Char char="●"/>
            </a:pPr>
            <a:r>
              <a:rPr lang="en" sz="2100">
                <a:latin typeface="Montserrat"/>
                <a:ea typeface="Montserrat"/>
                <a:cs typeface="Montserrat"/>
                <a:sym typeface="Montserrat"/>
              </a:rPr>
              <a:t>To determine whether a source is credible, ask yourself the following questions: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Char char="○"/>
            </a:pPr>
            <a:r>
              <a:rPr lang="en" sz="2100">
                <a:latin typeface="Montserrat"/>
                <a:ea typeface="Montserrat"/>
                <a:cs typeface="Montserrat"/>
                <a:sym typeface="Montserrat"/>
              </a:rPr>
              <a:t>Are there citations or references?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Char char="○"/>
            </a:pPr>
            <a:r>
              <a:rPr lang="en" sz="2100">
                <a:latin typeface="Montserrat"/>
                <a:ea typeface="Montserrat"/>
                <a:cs typeface="Montserrat"/>
                <a:sym typeface="Montserrat"/>
              </a:rPr>
              <a:t>Is this source from a trusted website or institution?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Char char="○"/>
            </a:pPr>
            <a:r>
              <a:rPr lang="en" sz="2100">
                <a:latin typeface="Montserrat"/>
                <a:ea typeface="Montserrat"/>
                <a:cs typeface="Montserrat"/>
                <a:sym typeface="Montserrat"/>
              </a:rPr>
              <a:t>Is this source using clickbait or excessive advertising?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Char char="○"/>
            </a:pPr>
            <a:r>
              <a:rPr lang="en" sz="2100">
                <a:latin typeface="Montserrat"/>
                <a:ea typeface="Montserrat"/>
                <a:cs typeface="Montserrat"/>
                <a:sym typeface="Montserrat"/>
              </a:rPr>
              <a:t>Is this source relatively recent?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Char char="○"/>
            </a:pPr>
            <a:r>
              <a:rPr lang="en" sz="2100">
                <a:latin typeface="Montserrat"/>
                <a:ea typeface="Montserrat"/>
                <a:cs typeface="Montserrat"/>
                <a:sym typeface="Montserrat"/>
              </a:rPr>
              <a:t>Is this source biased?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/>
        </p:nvSpPr>
        <p:spPr>
          <a:xfrm>
            <a:off x="405925" y="390125"/>
            <a:ext cx="8428200" cy="8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Bias</a:t>
            </a:r>
            <a:endParaRPr sz="54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1" name="Google Shape;81;p17"/>
          <p:cNvSpPr txBox="1"/>
          <p:nvPr/>
        </p:nvSpPr>
        <p:spPr>
          <a:xfrm>
            <a:off x="536400" y="1454475"/>
            <a:ext cx="8071200" cy="19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Char char="●"/>
            </a:pPr>
            <a:r>
              <a:rPr lang="en-US" sz="2600" dirty="0">
                <a:latin typeface="Montserrat"/>
                <a:ea typeface="Montserrat"/>
                <a:cs typeface="Montserrat"/>
                <a:sym typeface="Montserrat"/>
              </a:rPr>
              <a:t>A bias is a tendency to prefer one thing, idea, or person over another.</a:t>
            </a:r>
            <a:endParaRPr sz="26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Char char="●"/>
            </a:pPr>
            <a:r>
              <a:rPr lang="en-US" sz="2600" dirty="0">
                <a:latin typeface="Montserrat"/>
                <a:ea typeface="Montserrat"/>
                <a:cs typeface="Montserrat"/>
                <a:sym typeface="Montserrat"/>
              </a:rPr>
              <a:t>Often times bias has a negative connotation, but it doesn’t necessarily have to be negative.  Everyone has biases!</a:t>
            </a:r>
          </a:p>
          <a:p>
            <a:pPr marL="63500" lvl="0" algn="l" rtl="0">
              <a:spcBef>
                <a:spcPts val="0"/>
              </a:spcBef>
              <a:spcAft>
                <a:spcPts val="0"/>
              </a:spcAft>
              <a:buSzPts val="2600"/>
            </a:pPr>
            <a:endParaRPr lang="en-US" sz="26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Char char="●"/>
            </a:pPr>
            <a:r>
              <a:rPr lang="en-US" sz="2600" dirty="0">
                <a:latin typeface="Montserrat"/>
                <a:ea typeface="Montserrat"/>
                <a:cs typeface="Montserrat"/>
                <a:sym typeface="Montserrat"/>
              </a:rPr>
              <a:t>Our biases influence how we see the world.</a:t>
            </a:r>
            <a:endParaRPr sz="26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76340273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298</Words>
  <Application>Microsoft Office PowerPoint</Application>
  <PresentationFormat>On-screen Show (16:9)</PresentationFormat>
  <Paragraphs>39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Homemade Apple</vt:lpstr>
      <vt:lpstr>Oswald</vt:lpstr>
      <vt:lpstr>Montserrat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Runkle</dc:creator>
  <cp:lastModifiedBy>Michael Runkle</cp:lastModifiedBy>
  <cp:revision>4</cp:revision>
  <cp:lastPrinted>2023-08-21T23:20:48Z</cp:lastPrinted>
  <dcterms:modified xsi:type="dcterms:W3CDTF">2023-08-25T12:17:57Z</dcterms:modified>
</cp:coreProperties>
</file>